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9"/>
  </p:notesMasterIdLst>
  <p:handoutMasterIdLst>
    <p:handoutMasterId r:id="rId10"/>
  </p:handoutMasterIdLst>
  <p:sldIdLst>
    <p:sldId id="257" r:id="rId2"/>
    <p:sldId id="262" r:id="rId3"/>
    <p:sldId id="274" r:id="rId4"/>
    <p:sldId id="275" r:id="rId5"/>
    <p:sldId id="276" r:id="rId6"/>
    <p:sldId id="278" r:id="rId7"/>
    <p:sldId id="258" r:id="rId8"/>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93" d="100"/>
          <a:sy n="93" d="100"/>
        </p:scale>
        <p:origin x="247" y="41"/>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C3E0910-793C-46A0-8623-CEAD4857882F}" type="datetime1">
              <a:rPr lang="pt-BR" smtClean="0"/>
              <a:t>03/02/2024</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9EE704A-765A-48C7-8594-25B15929F837}" type="datetime1">
              <a:rPr lang="pt-BR" smtClean="0"/>
              <a:t>03/02/2024</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pt-br" dirty="0"/>
              <a:t>Clique para editar o estilo de título Mestre</a:t>
            </a:r>
            <a:endParaRPr lang="en-US"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n-US"/>
              <a:t>Click to edit Master subtitle style</a:t>
            </a:r>
            <a:endParaRPr lang="en-US" dirty="0"/>
          </a:p>
        </p:txBody>
      </p:sp>
      <p:cxnSp>
        <p:nvCxnSpPr>
          <p:cNvPr id="9" name="Conector Re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3E92B5B4-4D0A-4964-A1A3-B85B0EE00890}" type="datetime1">
              <a:rPr lang="pt-BR" smtClean="0"/>
              <a:t>03/02/2024</a:t>
            </a:fld>
            <a:endParaRPr lang="en-US" dirty="0"/>
          </a:p>
        </p:txBody>
      </p:sp>
      <p:sp>
        <p:nvSpPr>
          <p:cNvPr id="5" name="Espaço Reservado para Rodapé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Espaço Reservado para o Número do Slid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br" dirty="0"/>
              <a:t>Clique para editar o estilo de título Mestre</a:t>
            </a:r>
            <a:endParaRPr lang="en-US" dirty="0"/>
          </a:p>
        </p:txBody>
      </p:sp>
      <p:sp>
        <p:nvSpPr>
          <p:cNvPr id="3" name="Espaço reservado para texto vertical 2"/>
          <p:cNvSpPr>
            <a:spLocks noGrp="1"/>
          </p:cNvSpPr>
          <p:nvPr>
            <p:ph type="body" orient="vert" idx="1"/>
          </p:nvPr>
        </p:nvSpPr>
        <p:spPr/>
        <p:txBody>
          <a:bodyPr vert="eaVert" lIns="45720" tIns="0" rIns="45720" bIns="0"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7" name="Espaço Reservado para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32E1A5F9-C71D-4DE8-8BF4-9F6FC06A94B8}" type="datetime1">
              <a:rPr lang="pt-BR" smtClean="0"/>
              <a:t>03/02/2024</a:t>
            </a:fld>
            <a:endParaRPr lang="en-US" dirty="0"/>
          </a:p>
        </p:txBody>
      </p:sp>
      <p:sp>
        <p:nvSpPr>
          <p:cNvPr id="8" name="Espaço Reservado para Rodapé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Espaço Reservado para o Número do Slid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hasCustomPrompt="1"/>
          </p:nvPr>
        </p:nvSpPr>
        <p:spPr>
          <a:xfrm>
            <a:off x="8724900" y="412302"/>
            <a:ext cx="2628900" cy="5759898"/>
          </a:xfrm>
        </p:spPr>
        <p:txBody>
          <a:bodyPr vert="eaVert" rtlCol="0"/>
          <a:lstStyle>
            <a:lvl1pPr>
              <a:defRPr/>
            </a:lvl1pPr>
          </a:lstStyle>
          <a:p>
            <a:pPr rtl="0"/>
            <a:r>
              <a:rPr lang="pt-br" dirty="0"/>
              <a:t>Clique para editar o estilo de título Mestre</a:t>
            </a:r>
            <a:endParaRPr lang="en-US" dirty="0"/>
          </a:p>
        </p:txBody>
      </p:sp>
      <p:sp>
        <p:nvSpPr>
          <p:cNvPr id="3" name="Espaço reservado para texto vertical 2"/>
          <p:cNvSpPr>
            <a:spLocks noGrp="1"/>
          </p:cNvSpPr>
          <p:nvPr>
            <p:ph type="body" orient="vert" idx="1"/>
          </p:nvPr>
        </p:nvSpPr>
        <p:spPr>
          <a:xfrm>
            <a:off x="838200" y="412302"/>
            <a:ext cx="7734300" cy="5759898"/>
          </a:xfrm>
        </p:spPr>
        <p:txBody>
          <a:bodyPr vert="eaVert" lIns="45720" tIns="0" rIns="45720" bIns="0"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7" name="Espaço Reservado para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421DCD7D-5BFD-485D-AED5-B62EAACA4CB6}" type="datetime1">
              <a:rPr lang="pt-BR" smtClean="0"/>
              <a:t>03/02/2024</a:t>
            </a:fld>
            <a:endParaRPr lang="en-US" dirty="0"/>
          </a:p>
        </p:txBody>
      </p:sp>
      <p:sp>
        <p:nvSpPr>
          <p:cNvPr id="8" name="Espaço Reservado para Rodapé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br" dirty="0"/>
              <a:t>Clique para editar o estilo de título Mestre</a:t>
            </a:r>
            <a:endParaRPr lang="en-US" dirty="0"/>
          </a:p>
        </p:txBody>
      </p:sp>
      <p:sp>
        <p:nvSpPr>
          <p:cNvPr id="3" name="Espaço reservado para conteúdo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7" name="Espaço Reservado para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23252B5-F3E6-4058-A723-196087E9E541}" type="datetime1">
              <a:rPr lang="pt-BR" smtClean="0"/>
              <a:t>03/02/2024</a:t>
            </a:fld>
            <a:endParaRPr lang="en-US" dirty="0"/>
          </a:p>
        </p:txBody>
      </p:sp>
      <p:sp>
        <p:nvSpPr>
          <p:cNvPr id="8" name="Espaço Reservado para Rodapé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Espaço Reservado para o Número do Slid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pt-br" dirty="0"/>
              <a:t>Clique para editar o estilo de título Mestre</a:t>
            </a:r>
            <a:endParaRPr lang="en-US" dirty="0"/>
          </a:p>
        </p:txBody>
      </p:sp>
      <p:sp>
        <p:nvSpPr>
          <p:cNvPr id="3" name="Espaço reservado para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cxnSp>
        <p:nvCxnSpPr>
          <p:cNvPr id="9" name="Conector Re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1A251DFA-97D2-4C90-9100-D1173CC96C37}" type="datetime1">
              <a:rPr lang="pt-BR" smtClean="0"/>
              <a:t>03/02/2024</a:t>
            </a:fld>
            <a:endParaRPr lang="en-US" dirty="0"/>
          </a:p>
        </p:txBody>
      </p:sp>
      <p:sp>
        <p:nvSpPr>
          <p:cNvPr id="8" name="Espaço Reservado para Rodapé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Espaço Reservado para o Número do Slid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n-US"/>
              <a:t>Click to edit Master title style</a:t>
            </a:r>
            <a:endParaRPr lang="en-US" dirty="0"/>
          </a:p>
        </p:txBody>
      </p:sp>
      <p:sp>
        <p:nvSpPr>
          <p:cNvPr id="3" name="Espaço reservado para conteúdo 2"/>
          <p:cNvSpPr>
            <a:spLocks noGrp="1"/>
          </p:cNvSpPr>
          <p:nvPr>
            <p:ph sz="half" idx="1"/>
          </p:nvPr>
        </p:nvSpPr>
        <p:spPr>
          <a:xfrm>
            <a:off x="1097280" y="2120900"/>
            <a:ext cx="4639736" cy="3748193"/>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Espaço reservado para conteúdo 3"/>
          <p:cNvSpPr>
            <a:spLocks noGrp="1"/>
          </p:cNvSpPr>
          <p:nvPr>
            <p:ph sz="half" idx="2"/>
          </p:nvPr>
        </p:nvSpPr>
        <p:spPr>
          <a:xfrm>
            <a:off x="6515944" y="2120900"/>
            <a:ext cx="4639736" cy="3748194"/>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2" name="Espaço Reservado para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7651B26C-F0DB-4889-B6A3-FE07E152272F}" type="datetime1">
              <a:rPr lang="pt-BR" smtClean="0"/>
              <a:t>03/02/2024</a:t>
            </a:fld>
            <a:endParaRPr lang="en-US" dirty="0"/>
          </a:p>
        </p:txBody>
      </p:sp>
      <p:sp>
        <p:nvSpPr>
          <p:cNvPr id="9" name="Espaço Reservado para Rodapé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Espaço reservado para o número do slid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hasCustomPrompt="1"/>
          </p:nvPr>
        </p:nvSpPr>
        <p:spPr>
          <a:xfrm>
            <a:off x="1097280" y="286603"/>
            <a:ext cx="10058400" cy="1450757"/>
          </a:xfrm>
        </p:spPr>
        <p:txBody>
          <a:bodyPr rtlCol="0"/>
          <a:lstStyle>
            <a:lvl1pPr>
              <a:defRPr/>
            </a:lvl1pPr>
          </a:lstStyle>
          <a:p>
            <a:pPr rtl="0"/>
            <a:r>
              <a:rPr lang="pt-br" dirty="0"/>
              <a:t>Clique para editar o estilo de título Mestre</a:t>
            </a:r>
            <a:endParaRPr lang="en-US" dirty="0"/>
          </a:p>
        </p:txBody>
      </p:sp>
      <p:sp>
        <p:nvSpPr>
          <p:cNvPr id="3" name="Espaço reservado para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Espaço reservado para conteúdo 3"/>
          <p:cNvSpPr>
            <a:spLocks noGrp="1"/>
          </p:cNvSpPr>
          <p:nvPr>
            <p:ph sz="half" idx="2"/>
          </p:nvPr>
        </p:nvSpPr>
        <p:spPr>
          <a:xfrm>
            <a:off x="1097280" y="2958274"/>
            <a:ext cx="4639736" cy="291082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Espaço reservado para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Espaço reservado para conteúdo 5"/>
          <p:cNvSpPr>
            <a:spLocks noGrp="1"/>
          </p:cNvSpPr>
          <p:nvPr>
            <p:ph sz="quarter" idx="4"/>
          </p:nvPr>
        </p:nvSpPr>
        <p:spPr>
          <a:xfrm>
            <a:off x="6515944" y="2958273"/>
            <a:ext cx="4639736" cy="2910821"/>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2" name="Espaço Reservado para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DB0565EE-A4B5-4AB4-9432-D16ECAE9EF1F}" type="datetime1">
              <a:rPr lang="pt-BR" smtClean="0"/>
              <a:t>03/02/2024</a:t>
            </a:fld>
            <a:endParaRPr lang="en-US" dirty="0"/>
          </a:p>
        </p:txBody>
      </p:sp>
      <p:sp>
        <p:nvSpPr>
          <p:cNvPr id="11" name="Espaço Reservado para Rodapé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Espaço Reservado para Número de Slid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a:t>Click to edit Master title style</a:t>
            </a:r>
            <a:endParaRPr lang="en-US" dirty="0"/>
          </a:p>
        </p:txBody>
      </p:sp>
      <p:sp>
        <p:nvSpPr>
          <p:cNvPr id="6" name="Espaço Reservado para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FC470C2D-02C8-4A1B-A79F-498A53DD951F}" type="datetime1">
              <a:rPr lang="pt-BR" smtClean="0"/>
              <a:t>03/02/2024</a:t>
            </a:fld>
            <a:endParaRPr lang="en-US" dirty="0"/>
          </a:p>
        </p:txBody>
      </p:sp>
      <p:sp>
        <p:nvSpPr>
          <p:cNvPr id="7" name="Espaço Reservado para Rodapé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Espaço reservado para o número do slid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ço Reservado para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094EF83-1835-4C7A-B4B2-F0B720F5AC0B}" type="datetime1">
              <a:rPr lang="pt-BR" smtClean="0"/>
              <a:t>03/02/2024</a:t>
            </a:fld>
            <a:endParaRPr lang="en-US" dirty="0"/>
          </a:p>
        </p:txBody>
      </p:sp>
      <p:sp>
        <p:nvSpPr>
          <p:cNvPr id="3" name="Espaço Reservado para Rodapé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Espaço reservado para o número do slid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400" b="0">
                <a:solidFill>
                  <a:srgbClr val="FFFFFF"/>
                </a:solidFill>
              </a:defRPr>
            </a:lvl1pPr>
          </a:lstStyle>
          <a:p>
            <a:pPr rtl="0"/>
            <a:r>
              <a:rPr lang="en-US"/>
              <a:t>Click to edit Master title style</a:t>
            </a:r>
            <a:endParaRPr lang="en-US" dirty="0"/>
          </a:p>
        </p:txBody>
      </p:sp>
      <p:sp>
        <p:nvSpPr>
          <p:cNvPr id="3" name="Espaço reservado para conteúdo 2"/>
          <p:cNvSpPr>
            <a:spLocks noGrp="1"/>
          </p:cNvSpPr>
          <p:nvPr>
            <p:ph idx="1"/>
          </p:nvPr>
        </p:nvSpPr>
        <p:spPr>
          <a:xfrm>
            <a:off x="5458984" y="812799"/>
            <a:ext cx="5928344" cy="5294757"/>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Espaço reservado para texto 3"/>
          <p:cNvSpPr>
            <a:spLocks noGrp="1"/>
          </p:cNvSpPr>
          <p:nvPr>
            <p:ph type="body" sz="half" idx="2" hasCustomPrompt="1"/>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dirty="0"/>
              <a:t>Clique para editar os estilos de texto Mestre</a:t>
            </a:r>
          </a:p>
        </p:txBody>
      </p:sp>
      <p:sp>
        <p:nvSpPr>
          <p:cNvPr id="5" name="Espaço Reservado para Data 4"/>
          <p:cNvSpPr>
            <a:spLocks noGrp="1"/>
          </p:cNvSpPr>
          <p:nvPr>
            <p:ph type="dt" sz="half" idx="10"/>
          </p:nvPr>
        </p:nvSpPr>
        <p:spPr>
          <a:xfrm>
            <a:off x="643464" y="6446520"/>
            <a:ext cx="3517568" cy="365125"/>
          </a:xfrm>
        </p:spPr>
        <p:txBody>
          <a:bodyPr rtlCol="0"/>
          <a:lstStyle>
            <a:lvl1pPr algn="l">
              <a:defRPr/>
            </a:lvl1pPr>
          </a:lstStyle>
          <a:p>
            <a:pPr rtl="0"/>
            <a:fld id="{6F5D5688-1774-4625-9E74-88EA94DB2550}" type="datetime1">
              <a:rPr lang="pt-BR" smtClean="0"/>
              <a:t>03/02/2024</a:t>
            </a:fld>
            <a:endParaRPr lang="en-US" dirty="0"/>
          </a:p>
        </p:txBody>
      </p:sp>
      <p:sp>
        <p:nvSpPr>
          <p:cNvPr id="6" name="Espaço Reservado para Rodapé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Espaço Reservado para o Número do Slide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ço Reservado para Imagem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US"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n-US"/>
              <a:t>Click to edit Master title style</a:t>
            </a:r>
            <a:endParaRPr lang="en-US" dirty="0"/>
          </a:p>
        </p:txBody>
      </p:sp>
      <p:sp>
        <p:nvSpPr>
          <p:cNvPr id="4" name="Espaço reservado para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Espaço Reservado para Data 4"/>
          <p:cNvSpPr>
            <a:spLocks noGrp="1"/>
          </p:cNvSpPr>
          <p:nvPr>
            <p:ph type="dt" sz="half" idx="10"/>
          </p:nvPr>
        </p:nvSpPr>
        <p:spPr/>
        <p:txBody>
          <a:bodyPr rtlCol="0"/>
          <a:lstStyle>
            <a:lvl1pPr>
              <a:defRPr/>
            </a:lvl1pPr>
          </a:lstStyle>
          <a:p>
            <a:pPr rtl="0"/>
            <a:fld id="{3D5E4E1C-696A-4E82-B6DD-87ECA4CC925A}" type="datetime1">
              <a:rPr lang="pt-BR" smtClean="0"/>
              <a:t>03/02/2024</a:t>
            </a:fld>
            <a:endParaRPr lang="en-US" dirty="0"/>
          </a:p>
        </p:txBody>
      </p:sp>
      <p:sp>
        <p:nvSpPr>
          <p:cNvPr id="6" name="Espaço reservado para rodapé 5"/>
          <p:cNvSpPr>
            <a:spLocks noGrp="1"/>
          </p:cNvSpPr>
          <p:nvPr>
            <p:ph type="ftr" sz="quarter" idx="11"/>
          </p:nvPr>
        </p:nvSpPr>
        <p:spPr>
          <a:xfrm>
            <a:off x="1097279" y="6446838"/>
            <a:ext cx="6818262" cy="365125"/>
          </a:xfrm>
        </p:spPr>
        <p:txBody>
          <a:bodyPr rtlCol="0"/>
          <a:lstStyle/>
          <a:p>
            <a:pPr algn="l" rtl="0"/>
            <a:endParaRPr lang="en-US" dirty="0"/>
          </a:p>
        </p:txBody>
      </p:sp>
      <p:sp>
        <p:nvSpPr>
          <p:cNvPr id="7" name="Espaço Reservado para o Número do Slide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ço Reservado para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pt-br" dirty="0"/>
              <a:t>Clique para editar o estilo de título Mestre</a:t>
            </a:r>
            <a:endParaRPr lang="en-US" dirty="0"/>
          </a:p>
        </p:txBody>
      </p:sp>
      <p:sp>
        <p:nvSpPr>
          <p:cNvPr id="3" name="Espaço reservado para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Dat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66BA6665-D630-4C43-9989-3D086DA68E5F}" type="datetime1">
              <a:rPr lang="pt-BR" smtClean="0"/>
              <a:t>03/02/2024</a:t>
            </a:fld>
            <a:endParaRPr lang="en-US" dirty="0"/>
          </a:p>
        </p:txBody>
      </p:sp>
      <p:sp>
        <p:nvSpPr>
          <p:cNvPr id="5" name="Espaço Reservado para Rodapé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Espaço Reservado para o Número do Slide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a:t>
            </a:fld>
            <a:endParaRPr lang="en-US" dirty="0"/>
          </a:p>
        </p:txBody>
      </p:sp>
      <p:cxnSp>
        <p:nvCxnSpPr>
          <p:cNvPr id="10" name="Conector Re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tângu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pt-BR" sz="6000" dirty="0"/>
              <a:t>Alertas de Alteração de Volumetria</a:t>
            </a:r>
            <a:br>
              <a:rPr lang="pt-BR" sz="6000" dirty="0"/>
            </a:br>
            <a:r>
              <a:rPr lang="pt-BR" sz="6000" dirty="0"/>
              <a:t>com </a:t>
            </a:r>
            <a:r>
              <a:rPr lang="pt-BR" sz="6000" dirty="0" err="1"/>
              <a:t>Arima</a:t>
            </a:r>
            <a:endParaRPr lang="pt-br" sz="8000" dirty="0"/>
          </a:p>
        </p:txBody>
      </p:sp>
      <p:sp>
        <p:nvSpPr>
          <p:cNvPr id="3" name="Subtítulo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pt-BR" sz="2400" dirty="0">
                <a:solidFill>
                  <a:schemeClr val="tx1">
                    <a:lumMod val="85000"/>
                    <a:lumOff val="15000"/>
                  </a:schemeClr>
                </a:solidFill>
              </a:rPr>
              <a:t>Danilo Lira de Lima</a:t>
            </a:r>
            <a:endParaRPr lang="pt-br" sz="2400" dirty="0">
              <a:solidFill>
                <a:schemeClr val="tx1">
                  <a:lumMod val="85000"/>
                  <a:lumOff val="15000"/>
                </a:schemeClr>
              </a:solidFill>
            </a:endParaRPr>
          </a:p>
        </p:txBody>
      </p:sp>
      <p:pic>
        <p:nvPicPr>
          <p:cNvPr id="5" name="Imagem 4" descr="Uma imagem contendo prédio, banco, bancada, lateral&#10;&#10;Descrição gerada automaticamente">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Conector Reto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FB30-DCCA-79C3-2E93-2FA5E749A176}"/>
              </a:ext>
            </a:extLst>
          </p:cNvPr>
          <p:cNvSpPr>
            <a:spLocks noGrp="1"/>
          </p:cNvSpPr>
          <p:nvPr>
            <p:ph type="title"/>
          </p:nvPr>
        </p:nvSpPr>
        <p:spPr/>
        <p:txBody>
          <a:bodyPr/>
          <a:lstStyle/>
          <a:p>
            <a:r>
              <a:rPr lang="pt-BR" dirty="0"/>
              <a:t>1. Introdução </a:t>
            </a:r>
          </a:p>
        </p:txBody>
      </p:sp>
      <p:sp>
        <p:nvSpPr>
          <p:cNvPr id="3" name="Content Placeholder 2">
            <a:extLst>
              <a:ext uri="{FF2B5EF4-FFF2-40B4-BE49-F238E27FC236}">
                <a16:creationId xmlns:a16="http://schemas.microsoft.com/office/drawing/2014/main" id="{454B789D-3011-104B-D7FA-D0B50B65ACAE}"/>
              </a:ext>
            </a:extLst>
          </p:cNvPr>
          <p:cNvSpPr>
            <a:spLocks noGrp="1"/>
          </p:cNvSpPr>
          <p:nvPr>
            <p:ph sz="half" idx="1"/>
          </p:nvPr>
        </p:nvSpPr>
        <p:spPr/>
        <p:txBody>
          <a:bodyPr anchor="ctr">
            <a:normAutofit/>
          </a:bodyPr>
          <a:lstStyle/>
          <a:p>
            <a:pPr marL="0" indent="0">
              <a:buNone/>
            </a:pPr>
            <a:r>
              <a:rPr lang="pt-BR" sz="1800" kern="100" dirty="0">
                <a:solidFill>
                  <a:srgbClr val="000000"/>
                </a:solidFill>
                <a:latin typeface="Arial" panose="020B0604020202020204" pitchFamily="34" charset="0"/>
              </a:rPr>
              <a:t>Hoje no mercado temos em produção ferramentas de analise de variação de volume baseadas regras </a:t>
            </a:r>
            <a:r>
              <a:rPr lang="pt-BR" sz="1800" kern="100" dirty="0" err="1">
                <a:solidFill>
                  <a:srgbClr val="000000"/>
                </a:solidFill>
                <a:latin typeface="Arial" panose="020B0604020202020204" pitchFamily="34" charset="0"/>
              </a:rPr>
              <a:t>pré</a:t>
            </a:r>
            <a:r>
              <a:rPr lang="pt-BR" sz="1800" kern="100" dirty="0">
                <a:solidFill>
                  <a:srgbClr val="000000"/>
                </a:solidFill>
                <a:latin typeface="Arial" panose="020B0604020202020204" pitchFamily="34" charset="0"/>
              </a:rPr>
              <a:t> estabelecidas. Será que com um toque de Ciência de dados conseguimos melhorar um pouco essa analise?</a:t>
            </a:r>
          </a:p>
          <a:p>
            <a:pPr marL="0" indent="0">
              <a:buNone/>
            </a:pPr>
            <a:r>
              <a:rPr lang="pt-BR" sz="1800" kern="100" dirty="0">
                <a:solidFill>
                  <a:srgbClr val="000000"/>
                </a:solidFill>
                <a:latin typeface="Arial" panose="020B0604020202020204" pitchFamily="34" charset="0"/>
              </a:rPr>
              <a:t>Principalmente em situações onde temos que analisar recorrentemente variações de centenas e milhares de categorias.</a:t>
            </a:r>
          </a:p>
          <a:p>
            <a:endParaRPr lang="pt-BR" dirty="0"/>
          </a:p>
        </p:txBody>
      </p:sp>
      <p:sp>
        <p:nvSpPr>
          <p:cNvPr id="4" name="Date Placeholder 3">
            <a:extLst>
              <a:ext uri="{FF2B5EF4-FFF2-40B4-BE49-F238E27FC236}">
                <a16:creationId xmlns:a16="http://schemas.microsoft.com/office/drawing/2014/main" id="{566D8653-E177-6C41-B013-396D8DDA5C67}"/>
              </a:ext>
            </a:extLst>
          </p:cNvPr>
          <p:cNvSpPr>
            <a:spLocks noGrp="1"/>
          </p:cNvSpPr>
          <p:nvPr>
            <p:ph type="dt" sz="half" idx="10"/>
          </p:nvPr>
        </p:nvSpPr>
        <p:spPr/>
        <p:txBody>
          <a:bodyPr/>
          <a:lstStyle/>
          <a:p>
            <a:pPr rtl="0"/>
            <a:fld id="{623252B5-F3E6-4058-A723-196087E9E541}" type="datetime1">
              <a:rPr lang="pt-BR" smtClean="0"/>
              <a:t>03/02/2024</a:t>
            </a:fld>
            <a:endParaRPr lang="en-US" dirty="0"/>
          </a:p>
        </p:txBody>
      </p:sp>
      <p:pic>
        <p:nvPicPr>
          <p:cNvPr id="15" name="Content Placeholder 14">
            <a:extLst>
              <a:ext uri="{FF2B5EF4-FFF2-40B4-BE49-F238E27FC236}">
                <a16:creationId xmlns:a16="http://schemas.microsoft.com/office/drawing/2014/main" id="{65BB975E-AB9D-D1AE-7D09-B1FA3A4B72A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49935" y="2201941"/>
            <a:ext cx="3771816" cy="3241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428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FB30-DCCA-79C3-2E93-2FA5E749A176}"/>
              </a:ext>
            </a:extLst>
          </p:cNvPr>
          <p:cNvSpPr>
            <a:spLocks noGrp="1"/>
          </p:cNvSpPr>
          <p:nvPr>
            <p:ph type="title"/>
          </p:nvPr>
        </p:nvSpPr>
        <p:spPr/>
        <p:txBody>
          <a:bodyPr/>
          <a:lstStyle/>
          <a:p>
            <a:r>
              <a:rPr lang="pt-BR" dirty="0"/>
              <a:t>2. Coleta de Dados </a:t>
            </a:r>
          </a:p>
        </p:txBody>
      </p:sp>
      <p:sp>
        <p:nvSpPr>
          <p:cNvPr id="3" name="Content Placeholder 2">
            <a:extLst>
              <a:ext uri="{FF2B5EF4-FFF2-40B4-BE49-F238E27FC236}">
                <a16:creationId xmlns:a16="http://schemas.microsoft.com/office/drawing/2014/main" id="{454B789D-3011-104B-D7FA-D0B50B65ACAE}"/>
              </a:ext>
            </a:extLst>
          </p:cNvPr>
          <p:cNvSpPr>
            <a:spLocks noGrp="1"/>
          </p:cNvSpPr>
          <p:nvPr>
            <p:ph sz="half" idx="1"/>
          </p:nvPr>
        </p:nvSpPr>
        <p:spPr/>
        <p:txBody>
          <a:bodyPr anchor="ctr">
            <a:normAutofit/>
          </a:bodyPr>
          <a:lstStyle/>
          <a:p>
            <a:pPr marL="0" indent="0">
              <a:buNone/>
            </a:pPr>
            <a:r>
              <a:rPr lang="pt-BR" sz="1800" kern="100" dirty="0">
                <a:solidFill>
                  <a:srgbClr val="000000"/>
                </a:solidFill>
                <a:latin typeface="Arial" panose="020B0604020202020204" pitchFamily="34" charset="0"/>
              </a:rPr>
              <a:t>Para nosso estudo usamos duas bases de grandes empresas</a:t>
            </a:r>
            <a:r>
              <a:rPr lang="pt-BR" sz="1800" kern="100" dirty="0">
                <a:solidFill>
                  <a:srgbClr val="000000"/>
                </a:solidFill>
                <a:effectLst/>
                <a:latin typeface="Arial" panose="020B0604020202020204" pitchFamily="34" charset="0"/>
                <a:ea typeface="Arial" panose="020B0604020202020204" pitchFamily="34" charset="0"/>
              </a:rPr>
              <a:t> base de vendas semanais do </a:t>
            </a:r>
            <a:r>
              <a:rPr lang="pt-BR" sz="1800" kern="100" dirty="0" err="1">
                <a:solidFill>
                  <a:srgbClr val="000000"/>
                </a:solidFill>
                <a:effectLst/>
                <a:latin typeface="Arial" panose="020B0604020202020204" pitchFamily="34" charset="0"/>
                <a:ea typeface="Arial" panose="020B0604020202020204" pitchFamily="34" charset="0"/>
              </a:rPr>
              <a:t>WallMart</a:t>
            </a:r>
            <a:r>
              <a:rPr lang="pt-BR" sz="1800" kern="100" dirty="0">
                <a:solidFill>
                  <a:srgbClr val="000000"/>
                </a:solidFill>
                <a:effectLst/>
                <a:latin typeface="Arial" panose="020B0604020202020204" pitchFamily="34" charset="0"/>
                <a:ea typeface="Arial" panose="020B0604020202020204" pitchFamily="34" charset="0"/>
              </a:rPr>
              <a:t> e uma com a base de volume financeiro do balanço de ativos divulgado pelo Itaú Unibanco.</a:t>
            </a:r>
            <a:endParaRPr lang="pt-BR" sz="1800" kern="100" dirty="0">
              <a:solidFill>
                <a:srgbClr val="000000"/>
              </a:solidFill>
              <a:latin typeface="Arial" panose="020B0604020202020204" pitchFamily="34" charset="0"/>
            </a:endParaRPr>
          </a:p>
          <a:p>
            <a:endParaRPr lang="pt-BR" dirty="0"/>
          </a:p>
        </p:txBody>
      </p:sp>
      <p:sp>
        <p:nvSpPr>
          <p:cNvPr id="4" name="Date Placeholder 3">
            <a:extLst>
              <a:ext uri="{FF2B5EF4-FFF2-40B4-BE49-F238E27FC236}">
                <a16:creationId xmlns:a16="http://schemas.microsoft.com/office/drawing/2014/main" id="{566D8653-E177-6C41-B013-396D8DDA5C67}"/>
              </a:ext>
            </a:extLst>
          </p:cNvPr>
          <p:cNvSpPr>
            <a:spLocks noGrp="1"/>
          </p:cNvSpPr>
          <p:nvPr>
            <p:ph type="dt" sz="half" idx="10"/>
          </p:nvPr>
        </p:nvSpPr>
        <p:spPr/>
        <p:txBody>
          <a:bodyPr/>
          <a:lstStyle/>
          <a:p>
            <a:pPr rtl="0"/>
            <a:fld id="{623252B5-F3E6-4058-A723-196087E9E541}" type="datetime1">
              <a:rPr lang="pt-BR" smtClean="0"/>
              <a:t>03/02/2024</a:t>
            </a:fld>
            <a:endParaRPr lang="en-US" dirty="0"/>
          </a:p>
        </p:txBody>
      </p:sp>
      <p:pic>
        <p:nvPicPr>
          <p:cNvPr id="8" name="Content Placeholder 7">
            <a:extLst>
              <a:ext uri="{FF2B5EF4-FFF2-40B4-BE49-F238E27FC236}">
                <a16:creationId xmlns:a16="http://schemas.microsoft.com/office/drawing/2014/main" id="{741D0B76-FF83-039E-73C5-AA6C8EF9FA4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23031" y="2120900"/>
            <a:ext cx="1536020" cy="1536020"/>
          </a:xfrm>
        </p:spPr>
      </p:pic>
      <p:pic>
        <p:nvPicPr>
          <p:cNvPr id="10" name="Picture 9">
            <a:extLst>
              <a:ext uri="{FF2B5EF4-FFF2-40B4-BE49-F238E27FC236}">
                <a16:creationId xmlns:a16="http://schemas.microsoft.com/office/drawing/2014/main" id="{108A07AA-4237-7355-F6C4-328C106CF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792" y="4462031"/>
            <a:ext cx="3474447" cy="831967"/>
          </a:xfrm>
          <a:prstGeom prst="rect">
            <a:avLst/>
          </a:prstGeom>
        </p:spPr>
      </p:pic>
    </p:spTree>
    <p:extLst>
      <p:ext uri="{BB962C8B-B14F-4D97-AF65-F5344CB8AC3E}">
        <p14:creationId xmlns:p14="http://schemas.microsoft.com/office/powerpoint/2010/main" val="305840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FB30-DCCA-79C3-2E93-2FA5E749A176}"/>
              </a:ext>
            </a:extLst>
          </p:cNvPr>
          <p:cNvSpPr>
            <a:spLocks noGrp="1"/>
          </p:cNvSpPr>
          <p:nvPr>
            <p:ph type="title"/>
          </p:nvPr>
        </p:nvSpPr>
        <p:spPr/>
        <p:txBody>
          <a:bodyPr/>
          <a:lstStyle/>
          <a:p>
            <a:r>
              <a:rPr lang="pt-BR" dirty="0"/>
              <a:t>3.	Análise e Exploração dos Dados  </a:t>
            </a:r>
          </a:p>
        </p:txBody>
      </p:sp>
      <p:sp>
        <p:nvSpPr>
          <p:cNvPr id="3" name="Content Placeholder 2">
            <a:extLst>
              <a:ext uri="{FF2B5EF4-FFF2-40B4-BE49-F238E27FC236}">
                <a16:creationId xmlns:a16="http://schemas.microsoft.com/office/drawing/2014/main" id="{454B789D-3011-104B-D7FA-D0B50B65ACAE}"/>
              </a:ext>
            </a:extLst>
          </p:cNvPr>
          <p:cNvSpPr>
            <a:spLocks noGrp="1"/>
          </p:cNvSpPr>
          <p:nvPr>
            <p:ph sz="half" idx="1"/>
          </p:nvPr>
        </p:nvSpPr>
        <p:spPr/>
        <p:txBody>
          <a:bodyPr anchor="ctr">
            <a:normAutofit/>
          </a:bodyPr>
          <a:lstStyle/>
          <a:p>
            <a:pPr marL="0" indent="0">
              <a:buNone/>
            </a:pPr>
            <a:r>
              <a:rPr lang="pt-BR" sz="1800" kern="100" dirty="0">
                <a:solidFill>
                  <a:srgbClr val="000000"/>
                </a:solidFill>
                <a:latin typeface="Arial" panose="020B0604020202020204" pitchFamily="34" charset="0"/>
              </a:rPr>
              <a:t>O objetivo é saber se para múltiplas lojas como no caso do </a:t>
            </a:r>
            <a:r>
              <a:rPr lang="pt-BR" sz="1800" kern="100" dirty="0" err="1">
                <a:solidFill>
                  <a:srgbClr val="000000"/>
                </a:solidFill>
                <a:latin typeface="Arial" panose="020B0604020202020204" pitchFamily="34" charset="0"/>
              </a:rPr>
              <a:t>dataframe</a:t>
            </a:r>
            <a:r>
              <a:rPr lang="pt-BR" sz="1800" kern="100" dirty="0">
                <a:solidFill>
                  <a:srgbClr val="000000"/>
                </a:solidFill>
                <a:latin typeface="Arial" panose="020B0604020202020204" pitchFamily="34" charset="0"/>
              </a:rPr>
              <a:t> do </a:t>
            </a:r>
            <a:r>
              <a:rPr lang="pt-BR" sz="1800" kern="100" dirty="0" err="1">
                <a:solidFill>
                  <a:srgbClr val="000000"/>
                </a:solidFill>
                <a:latin typeface="Arial" panose="020B0604020202020204" pitchFamily="34" charset="0"/>
              </a:rPr>
              <a:t>Wallmart</a:t>
            </a:r>
            <a:r>
              <a:rPr lang="pt-BR" sz="1800" kern="100" dirty="0">
                <a:solidFill>
                  <a:srgbClr val="000000"/>
                </a:solidFill>
                <a:latin typeface="Arial" panose="020B0604020202020204" pitchFamily="34" charset="0"/>
              </a:rPr>
              <a:t>, ou múltiplas categorias financeiras do </a:t>
            </a:r>
            <a:r>
              <a:rPr lang="pt-BR" sz="1800" kern="100" dirty="0" err="1">
                <a:solidFill>
                  <a:srgbClr val="000000"/>
                </a:solidFill>
                <a:latin typeface="Arial" panose="020B0604020202020204" pitchFamily="34" charset="0"/>
              </a:rPr>
              <a:t>Ítau</a:t>
            </a:r>
            <a:r>
              <a:rPr lang="pt-BR" sz="1800" kern="100" dirty="0">
                <a:solidFill>
                  <a:srgbClr val="000000"/>
                </a:solidFill>
                <a:latin typeface="Arial" panose="020B0604020202020204" pitchFamily="34" charset="0"/>
              </a:rPr>
              <a:t>, podemos criar alertas de alteração de volume usando um modelo preditivo? </a:t>
            </a:r>
          </a:p>
          <a:p>
            <a:endParaRPr lang="pt-BR" dirty="0"/>
          </a:p>
        </p:txBody>
      </p:sp>
      <p:sp>
        <p:nvSpPr>
          <p:cNvPr id="4" name="Date Placeholder 3">
            <a:extLst>
              <a:ext uri="{FF2B5EF4-FFF2-40B4-BE49-F238E27FC236}">
                <a16:creationId xmlns:a16="http://schemas.microsoft.com/office/drawing/2014/main" id="{566D8653-E177-6C41-B013-396D8DDA5C67}"/>
              </a:ext>
            </a:extLst>
          </p:cNvPr>
          <p:cNvSpPr>
            <a:spLocks noGrp="1"/>
          </p:cNvSpPr>
          <p:nvPr>
            <p:ph type="dt" sz="half" idx="10"/>
          </p:nvPr>
        </p:nvSpPr>
        <p:spPr/>
        <p:txBody>
          <a:bodyPr/>
          <a:lstStyle/>
          <a:p>
            <a:pPr rtl="0"/>
            <a:fld id="{623252B5-F3E6-4058-A723-196087E9E541}" type="datetime1">
              <a:rPr lang="pt-BR" smtClean="0"/>
              <a:t>03/02/2024</a:t>
            </a:fld>
            <a:endParaRPr lang="en-US" dirty="0"/>
          </a:p>
        </p:txBody>
      </p:sp>
      <p:pic>
        <p:nvPicPr>
          <p:cNvPr id="7" name="Content Placeholder 6">
            <a:extLst>
              <a:ext uri="{FF2B5EF4-FFF2-40B4-BE49-F238E27FC236}">
                <a16:creationId xmlns:a16="http://schemas.microsoft.com/office/drawing/2014/main" id="{BBAEC7C5-EE51-C40B-B999-1D31237B7977}"/>
              </a:ext>
            </a:extLst>
          </p:cNvPr>
          <p:cNvPicPr>
            <a:picLocks noGrp="1" noChangeAspect="1"/>
          </p:cNvPicPr>
          <p:nvPr>
            <p:ph sz="half" idx="2"/>
          </p:nvPr>
        </p:nvPicPr>
        <p:blipFill rotWithShape="1">
          <a:blip r:embed="rId2"/>
          <a:srcRect r="17637" b="52548"/>
          <a:stretch/>
        </p:blipFill>
        <p:spPr>
          <a:xfrm>
            <a:off x="5880043" y="2174906"/>
            <a:ext cx="5884144" cy="1207955"/>
          </a:xfrm>
          <a:prstGeom prst="rect">
            <a:avLst/>
          </a:prstGeom>
        </p:spPr>
      </p:pic>
      <p:pic>
        <p:nvPicPr>
          <p:cNvPr id="9" name="Picture 8">
            <a:extLst>
              <a:ext uri="{FF2B5EF4-FFF2-40B4-BE49-F238E27FC236}">
                <a16:creationId xmlns:a16="http://schemas.microsoft.com/office/drawing/2014/main" id="{547C92B5-1123-ADA0-5287-D0F3DBD1C7D2}"/>
              </a:ext>
            </a:extLst>
          </p:cNvPr>
          <p:cNvPicPr>
            <a:picLocks noChangeAspect="1"/>
          </p:cNvPicPr>
          <p:nvPr/>
        </p:nvPicPr>
        <p:blipFill rotWithShape="1">
          <a:blip r:embed="rId3"/>
          <a:srcRect l="-5512" b="50694"/>
          <a:stretch/>
        </p:blipFill>
        <p:spPr>
          <a:xfrm>
            <a:off x="8276111" y="3429000"/>
            <a:ext cx="3770772" cy="1530095"/>
          </a:xfrm>
          <a:prstGeom prst="rect">
            <a:avLst/>
          </a:prstGeom>
        </p:spPr>
      </p:pic>
      <p:pic>
        <p:nvPicPr>
          <p:cNvPr id="11" name="Picture 10">
            <a:extLst>
              <a:ext uri="{FF2B5EF4-FFF2-40B4-BE49-F238E27FC236}">
                <a16:creationId xmlns:a16="http://schemas.microsoft.com/office/drawing/2014/main" id="{38BBCB81-F5FD-F70A-73AF-B0006E6FA18E}"/>
              </a:ext>
            </a:extLst>
          </p:cNvPr>
          <p:cNvPicPr>
            <a:picLocks noChangeAspect="1"/>
          </p:cNvPicPr>
          <p:nvPr/>
        </p:nvPicPr>
        <p:blipFill rotWithShape="1">
          <a:blip r:embed="rId4"/>
          <a:srcRect r="11496" b="30905"/>
          <a:stretch/>
        </p:blipFill>
        <p:spPr>
          <a:xfrm>
            <a:off x="6015358" y="4676034"/>
            <a:ext cx="4264466" cy="1557580"/>
          </a:xfrm>
          <a:prstGeom prst="rect">
            <a:avLst/>
          </a:prstGeom>
        </p:spPr>
      </p:pic>
    </p:spTree>
    <p:extLst>
      <p:ext uri="{BB962C8B-B14F-4D97-AF65-F5344CB8AC3E}">
        <p14:creationId xmlns:p14="http://schemas.microsoft.com/office/powerpoint/2010/main" val="34307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FB30-DCCA-79C3-2E93-2FA5E749A176}"/>
              </a:ext>
            </a:extLst>
          </p:cNvPr>
          <p:cNvSpPr>
            <a:spLocks noGrp="1"/>
          </p:cNvSpPr>
          <p:nvPr>
            <p:ph type="title"/>
          </p:nvPr>
        </p:nvSpPr>
        <p:spPr/>
        <p:txBody>
          <a:bodyPr/>
          <a:lstStyle/>
          <a:p>
            <a:r>
              <a:rPr lang="pt-BR" dirty="0"/>
              <a:t>4.	Criação de Modelos Preditivos </a:t>
            </a:r>
          </a:p>
        </p:txBody>
      </p:sp>
      <p:sp>
        <p:nvSpPr>
          <p:cNvPr id="3" name="Content Placeholder 2">
            <a:extLst>
              <a:ext uri="{FF2B5EF4-FFF2-40B4-BE49-F238E27FC236}">
                <a16:creationId xmlns:a16="http://schemas.microsoft.com/office/drawing/2014/main" id="{454B789D-3011-104B-D7FA-D0B50B65ACAE}"/>
              </a:ext>
            </a:extLst>
          </p:cNvPr>
          <p:cNvSpPr>
            <a:spLocks noGrp="1"/>
          </p:cNvSpPr>
          <p:nvPr>
            <p:ph sz="half" idx="1"/>
          </p:nvPr>
        </p:nvSpPr>
        <p:spPr/>
        <p:txBody>
          <a:bodyPr anchor="ctr">
            <a:normAutofit/>
          </a:bodyPr>
          <a:lstStyle/>
          <a:p>
            <a:pPr marL="0" indent="0">
              <a:buNone/>
            </a:pPr>
            <a:r>
              <a:rPr lang="pt-BR" sz="1800" kern="100" dirty="0">
                <a:solidFill>
                  <a:srgbClr val="000000"/>
                </a:solidFill>
                <a:effectLst/>
                <a:latin typeface="Arial" panose="020B0604020202020204" pitchFamily="34" charset="0"/>
                <a:ea typeface="Arial" panose="020B0604020202020204" pitchFamily="34" charset="0"/>
              </a:rPr>
              <a:t>Primeiro construímos o Modelo de predição ARIMA para uma série e replicamos a lógica para as demais séries automatizando o processo e geração de resultado evidenciando dados suspeitos. </a:t>
            </a:r>
          </a:p>
          <a:p>
            <a:pPr marL="0" indent="0">
              <a:buNone/>
            </a:pPr>
            <a:endParaRPr lang="pt-BR" dirty="0"/>
          </a:p>
        </p:txBody>
      </p:sp>
      <p:sp>
        <p:nvSpPr>
          <p:cNvPr id="4" name="Date Placeholder 3">
            <a:extLst>
              <a:ext uri="{FF2B5EF4-FFF2-40B4-BE49-F238E27FC236}">
                <a16:creationId xmlns:a16="http://schemas.microsoft.com/office/drawing/2014/main" id="{566D8653-E177-6C41-B013-396D8DDA5C67}"/>
              </a:ext>
            </a:extLst>
          </p:cNvPr>
          <p:cNvSpPr>
            <a:spLocks noGrp="1"/>
          </p:cNvSpPr>
          <p:nvPr>
            <p:ph type="dt" sz="half" idx="10"/>
          </p:nvPr>
        </p:nvSpPr>
        <p:spPr/>
        <p:txBody>
          <a:bodyPr/>
          <a:lstStyle/>
          <a:p>
            <a:pPr rtl="0"/>
            <a:fld id="{623252B5-F3E6-4058-A723-196087E9E541}" type="datetime1">
              <a:rPr lang="pt-BR" smtClean="0"/>
              <a:t>03/02/2024</a:t>
            </a:fld>
            <a:endParaRPr lang="en-US" dirty="0"/>
          </a:p>
        </p:txBody>
      </p:sp>
      <p:pic>
        <p:nvPicPr>
          <p:cNvPr id="7" name="Picture 6">
            <a:extLst>
              <a:ext uri="{FF2B5EF4-FFF2-40B4-BE49-F238E27FC236}">
                <a16:creationId xmlns:a16="http://schemas.microsoft.com/office/drawing/2014/main" id="{8BEEA47B-1FA9-6E32-23C8-DA9CFCB7FCDA}"/>
              </a:ext>
            </a:extLst>
          </p:cNvPr>
          <p:cNvPicPr>
            <a:picLocks noChangeAspect="1"/>
          </p:cNvPicPr>
          <p:nvPr/>
        </p:nvPicPr>
        <p:blipFill rotWithShape="1">
          <a:blip r:embed="rId2"/>
          <a:srcRect l="11379" t="49200" r="1599" b="1600"/>
          <a:stretch/>
        </p:blipFill>
        <p:spPr>
          <a:xfrm>
            <a:off x="9320318" y="2630170"/>
            <a:ext cx="2563025" cy="798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Content Placeholder 15">
            <a:extLst>
              <a:ext uri="{FF2B5EF4-FFF2-40B4-BE49-F238E27FC236}">
                <a16:creationId xmlns:a16="http://schemas.microsoft.com/office/drawing/2014/main" id="{54BBE7DF-5BF1-D43F-0ED1-C0E8C554F876}"/>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8416" t="9833" r="19512" b="28096"/>
          <a:stretch/>
        </p:blipFill>
        <p:spPr>
          <a:xfrm>
            <a:off x="6326218" y="1977246"/>
            <a:ext cx="2879289" cy="1716575"/>
          </a:xfrm>
        </p:spPr>
      </p:pic>
      <p:pic>
        <p:nvPicPr>
          <p:cNvPr id="17" name="Picture 16">
            <a:extLst>
              <a:ext uri="{FF2B5EF4-FFF2-40B4-BE49-F238E27FC236}">
                <a16:creationId xmlns:a16="http://schemas.microsoft.com/office/drawing/2014/main" id="{061A5394-E44A-2495-B8D3-604A2C9B4A1B}"/>
              </a:ext>
            </a:extLst>
          </p:cNvPr>
          <p:cNvPicPr>
            <a:picLocks noChangeAspect="1"/>
          </p:cNvPicPr>
          <p:nvPr/>
        </p:nvPicPr>
        <p:blipFill rotWithShape="1">
          <a:blip r:embed="rId4"/>
          <a:srcRect l="9249" t="59259" r="9043" b="5404"/>
          <a:stretch/>
        </p:blipFill>
        <p:spPr>
          <a:xfrm>
            <a:off x="7104710" y="4169325"/>
            <a:ext cx="4354676" cy="12323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096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FB30-DCCA-79C3-2E93-2FA5E749A176}"/>
              </a:ext>
            </a:extLst>
          </p:cNvPr>
          <p:cNvSpPr>
            <a:spLocks noGrp="1"/>
          </p:cNvSpPr>
          <p:nvPr>
            <p:ph type="title"/>
          </p:nvPr>
        </p:nvSpPr>
        <p:spPr/>
        <p:txBody>
          <a:bodyPr/>
          <a:lstStyle/>
          <a:p>
            <a:r>
              <a:rPr lang="pt-BR" dirty="0"/>
              <a:t>5.	Apresentação dos Resultados  </a:t>
            </a:r>
          </a:p>
        </p:txBody>
      </p:sp>
      <p:sp>
        <p:nvSpPr>
          <p:cNvPr id="3" name="Content Placeholder 2">
            <a:extLst>
              <a:ext uri="{FF2B5EF4-FFF2-40B4-BE49-F238E27FC236}">
                <a16:creationId xmlns:a16="http://schemas.microsoft.com/office/drawing/2014/main" id="{454B789D-3011-104B-D7FA-D0B50B65ACAE}"/>
              </a:ext>
            </a:extLst>
          </p:cNvPr>
          <p:cNvSpPr>
            <a:spLocks noGrp="1"/>
          </p:cNvSpPr>
          <p:nvPr>
            <p:ph sz="half" idx="1"/>
          </p:nvPr>
        </p:nvSpPr>
        <p:spPr/>
        <p:txBody>
          <a:bodyPr anchor="ctr">
            <a:normAutofit fontScale="62500" lnSpcReduction="20000"/>
          </a:bodyPr>
          <a:lstStyle/>
          <a:p>
            <a:pPr marL="6350" marR="485140" indent="449580" algn="just">
              <a:lnSpc>
                <a:spcPct val="112000"/>
              </a:lnSpc>
              <a:spcAft>
                <a:spcPts val="1015"/>
              </a:spcAft>
            </a:pPr>
            <a:r>
              <a:rPr lang="pt-BR" sz="1800" kern="100" dirty="0">
                <a:solidFill>
                  <a:srgbClr val="000000"/>
                </a:solidFill>
                <a:effectLst/>
                <a:latin typeface="Arial" panose="020B0604020202020204" pitchFamily="34" charset="0"/>
                <a:ea typeface="Arial" panose="020B0604020202020204" pitchFamily="34" charset="0"/>
              </a:rPr>
              <a:t>O modelo </a:t>
            </a:r>
            <a:r>
              <a:rPr lang="pt-BR" sz="1800" kern="100" dirty="0" err="1">
                <a:solidFill>
                  <a:srgbClr val="000000"/>
                </a:solidFill>
                <a:effectLst/>
                <a:latin typeface="Arial" panose="020B0604020202020204" pitchFamily="34" charset="0"/>
                <a:ea typeface="Arial" panose="020B0604020202020204" pitchFamily="34" charset="0"/>
              </a:rPr>
              <a:t>Arima</a:t>
            </a:r>
            <a:r>
              <a:rPr lang="pt-BR" sz="1800" kern="100" dirty="0">
                <a:solidFill>
                  <a:srgbClr val="000000"/>
                </a:solidFill>
                <a:effectLst/>
                <a:latin typeface="Arial" panose="020B0604020202020204" pitchFamily="34" charset="0"/>
                <a:ea typeface="Arial" panose="020B0604020202020204" pitchFamily="34" charset="0"/>
              </a:rPr>
              <a:t> apresentou um resultado satisfatório, embora na maioria dos casos fez uma predição ‘flat’ ou plana, que embora útil para identificar dados suspeitos pode melhorar com séria mais longas, ou com granularidade diária ou ainda granularidade horária. </a:t>
            </a:r>
          </a:p>
          <a:p>
            <a:pPr marL="6350" marR="485140" indent="449580" algn="just">
              <a:lnSpc>
                <a:spcPct val="112000"/>
              </a:lnSpc>
              <a:spcAft>
                <a:spcPts val="1015"/>
              </a:spcAft>
            </a:pPr>
            <a:r>
              <a:rPr lang="pt-BR" sz="1800" kern="100" dirty="0">
                <a:solidFill>
                  <a:srgbClr val="000000"/>
                </a:solidFill>
                <a:effectLst/>
                <a:latin typeface="Arial" panose="020B0604020202020204" pitchFamily="34" charset="0"/>
                <a:ea typeface="Arial" panose="020B0604020202020204" pitchFamily="34" charset="0"/>
              </a:rPr>
              <a:t>No caso ao lado da série de Investimento em especifico observamos que temos um resultado mais satisfatório que um modelo de alerta baseado em alterações percentuais, pois o modelo captura dados suspeitos no contexto, levando em consideração a tendencia dos dados, como na figura acima, em escala logarítmica, ao invés de comparar com um valor fixo, como por exemplo variação de 50% ou 25% nos últimos 18 períodos, demonstrado na figura seguinte. </a:t>
            </a:r>
          </a:p>
          <a:p>
            <a:pPr marL="6350" marR="485140" indent="449580" algn="just">
              <a:lnSpc>
                <a:spcPct val="112000"/>
              </a:lnSpc>
              <a:spcAft>
                <a:spcPts val="1015"/>
              </a:spcAft>
            </a:pPr>
            <a:r>
              <a:rPr lang="pt-BR" sz="1800" kern="100" dirty="0">
                <a:solidFill>
                  <a:srgbClr val="000000"/>
                </a:solidFill>
                <a:latin typeface="Arial" panose="020B0604020202020204" pitchFamily="34" charset="0"/>
                <a:ea typeface="Arial" panose="020B0604020202020204" pitchFamily="34" charset="0"/>
              </a:rPr>
              <a:t>Outra bom resultado e que demonstramos a capacidade de escalar esse modelo para </a:t>
            </a:r>
            <a:r>
              <a:rPr lang="pt-BR" sz="1800" kern="100" dirty="0" err="1">
                <a:solidFill>
                  <a:srgbClr val="000000"/>
                </a:solidFill>
                <a:latin typeface="Arial" panose="020B0604020202020204" pitchFamily="34" charset="0"/>
                <a:ea typeface="Arial" panose="020B0604020202020204" pitchFamily="34" charset="0"/>
              </a:rPr>
              <a:t>conjusntos</a:t>
            </a:r>
            <a:r>
              <a:rPr lang="pt-BR" sz="1800" kern="100" dirty="0">
                <a:solidFill>
                  <a:srgbClr val="000000"/>
                </a:solidFill>
                <a:latin typeface="Arial" panose="020B0604020202020204" pitchFamily="34" charset="0"/>
                <a:ea typeface="Arial" panose="020B0604020202020204" pitchFamily="34" charset="0"/>
              </a:rPr>
              <a:t> de séries de forma satisfatória. </a:t>
            </a:r>
            <a:endParaRPr lang="pt-BR" dirty="0"/>
          </a:p>
        </p:txBody>
      </p:sp>
      <p:sp>
        <p:nvSpPr>
          <p:cNvPr id="4" name="Date Placeholder 3">
            <a:extLst>
              <a:ext uri="{FF2B5EF4-FFF2-40B4-BE49-F238E27FC236}">
                <a16:creationId xmlns:a16="http://schemas.microsoft.com/office/drawing/2014/main" id="{566D8653-E177-6C41-B013-396D8DDA5C67}"/>
              </a:ext>
            </a:extLst>
          </p:cNvPr>
          <p:cNvSpPr>
            <a:spLocks noGrp="1"/>
          </p:cNvSpPr>
          <p:nvPr>
            <p:ph type="dt" sz="half" idx="10"/>
          </p:nvPr>
        </p:nvSpPr>
        <p:spPr/>
        <p:txBody>
          <a:bodyPr/>
          <a:lstStyle/>
          <a:p>
            <a:pPr rtl="0"/>
            <a:fld id="{623252B5-F3E6-4058-A723-196087E9E541}" type="datetime1">
              <a:rPr lang="pt-BR" smtClean="0"/>
              <a:t>03/02/2024</a:t>
            </a:fld>
            <a:endParaRPr lang="en-US" dirty="0"/>
          </a:p>
        </p:txBody>
      </p:sp>
      <p:grpSp>
        <p:nvGrpSpPr>
          <p:cNvPr id="10" name="Group 9">
            <a:extLst>
              <a:ext uri="{FF2B5EF4-FFF2-40B4-BE49-F238E27FC236}">
                <a16:creationId xmlns:a16="http://schemas.microsoft.com/office/drawing/2014/main" id="{32CF7226-60FA-0CD9-3FC3-F146354D45FC}"/>
              </a:ext>
            </a:extLst>
          </p:cNvPr>
          <p:cNvGrpSpPr/>
          <p:nvPr/>
        </p:nvGrpSpPr>
        <p:grpSpPr>
          <a:xfrm>
            <a:off x="5868228" y="2485689"/>
            <a:ext cx="3374866" cy="3272157"/>
            <a:chOff x="7909764" y="3578355"/>
            <a:chExt cx="2800803" cy="2654326"/>
          </a:xfrm>
        </p:grpSpPr>
        <p:pic>
          <p:nvPicPr>
            <p:cNvPr id="8" name="Picture 7">
              <a:extLst>
                <a:ext uri="{FF2B5EF4-FFF2-40B4-BE49-F238E27FC236}">
                  <a16:creationId xmlns:a16="http://schemas.microsoft.com/office/drawing/2014/main" id="{DD735DF8-BEDA-4DAD-0698-C569137B33BD}"/>
                </a:ext>
              </a:extLst>
            </p:cNvPr>
            <p:cNvPicPr>
              <a:picLocks noChangeAspect="1"/>
            </p:cNvPicPr>
            <p:nvPr/>
          </p:nvPicPr>
          <p:blipFill rotWithShape="1">
            <a:blip r:embed="rId2"/>
            <a:srcRect l="9955" t="20698" b="6469"/>
            <a:stretch/>
          </p:blipFill>
          <p:spPr>
            <a:xfrm>
              <a:off x="7909764" y="4362238"/>
              <a:ext cx="2748009" cy="1870443"/>
            </a:xfrm>
            <a:prstGeom prst="rect">
              <a:avLst/>
            </a:prstGeom>
          </p:spPr>
        </p:pic>
        <p:pic>
          <p:nvPicPr>
            <p:cNvPr id="9" name="Picture 8">
              <a:extLst>
                <a:ext uri="{FF2B5EF4-FFF2-40B4-BE49-F238E27FC236}">
                  <a16:creationId xmlns:a16="http://schemas.microsoft.com/office/drawing/2014/main" id="{E66BC6F9-C368-9F0A-5D03-73F3FCDB540F}"/>
                </a:ext>
              </a:extLst>
            </p:cNvPr>
            <p:cNvPicPr>
              <a:picLocks noChangeAspect="1"/>
            </p:cNvPicPr>
            <p:nvPr/>
          </p:nvPicPr>
          <p:blipFill rotWithShape="1">
            <a:blip r:embed="rId3"/>
            <a:srcRect b="51904"/>
            <a:stretch/>
          </p:blipFill>
          <p:spPr>
            <a:xfrm>
              <a:off x="8069683" y="3578355"/>
              <a:ext cx="2640884" cy="667335"/>
            </a:xfrm>
            <a:prstGeom prst="rect">
              <a:avLst/>
            </a:prstGeom>
          </p:spPr>
        </p:pic>
      </p:grpSp>
      <p:pic>
        <p:nvPicPr>
          <p:cNvPr id="12" name="Picture 11">
            <a:extLst>
              <a:ext uri="{FF2B5EF4-FFF2-40B4-BE49-F238E27FC236}">
                <a16:creationId xmlns:a16="http://schemas.microsoft.com/office/drawing/2014/main" id="{998570EF-971E-5DA3-EBBC-D2AB69EFBA69}"/>
              </a:ext>
            </a:extLst>
          </p:cNvPr>
          <p:cNvPicPr>
            <a:picLocks noChangeAspect="1"/>
          </p:cNvPicPr>
          <p:nvPr/>
        </p:nvPicPr>
        <p:blipFill rotWithShape="1">
          <a:blip r:embed="rId4"/>
          <a:srcRect l="2993" t="5036" r="4244" b="2971"/>
          <a:stretch/>
        </p:blipFill>
        <p:spPr>
          <a:xfrm>
            <a:off x="9530081" y="2158981"/>
            <a:ext cx="2397760" cy="1197630"/>
          </a:xfrm>
          <a:prstGeom prst="rect">
            <a:avLst/>
          </a:prstGeom>
        </p:spPr>
      </p:pic>
      <p:pic>
        <p:nvPicPr>
          <p:cNvPr id="14" name="Picture 13">
            <a:extLst>
              <a:ext uri="{FF2B5EF4-FFF2-40B4-BE49-F238E27FC236}">
                <a16:creationId xmlns:a16="http://schemas.microsoft.com/office/drawing/2014/main" id="{ADAEB849-315E-F0C9-5C22-34ACE568B486}"/>
              </a:ext>
            </a:extLst>
          </p:cNvPr>
          <p:cNvPicPr>
            <a:picLocks noChangeAspect="1"/>
          </p:cNvPicPr>
          <p:nvPr/>
        </p:nvPicPr>
        <p:blipFill rotWithShape="1">
          <a:blip r:embed="rId5"/>
          <a:srcRect l="2631" t="6022" r="2477"/>
          <a:stretch/>
        </p:blipFill>
        <p:spPr>
          <a:xfrm>
            <a:off x="9529139" y="3429997"/>
            <a:ext cx="2400722" cy="1197630"/>
          </a:xfrm>
          <a:prstGeom prst="rect">
            <a:avLst/>
          </a:prstGeom>
        </p:spPr>
      </p:pic>
      <p:pic>
        <p:nvPicPr>
          <p:cNvPr id="18" name="Picture 17">
            <a:extLst>
              <a:ext uri="{FF2B5EF4-FFF2-40B4-BE49-F238E27FC236}">
                <a16:creationId xmlns:a16="http://schemas.microsoft.com/office/drawing/2014/main" id="{30D7A9FB-27EC-E9FD-D67A-226DDC81F590}"/>
              </a:ext>
            </a:extLst>
          </p:cNvPr>
          <p:cNvPicPr>
            <a:picLocks noChangeAspect="1"/>
          </p:cNvPicPr>
          <p:nvPr/>
        </p:nvPicPr>
        <p:blipFill rotWithShape="1">
          <a:blip r:embed="rId6"/>
          <a:srcRect l="5960" t="6022" r="4275" b="2671"/>
          <a:stretch/>
        </p:blipFill>
        <p:spPr>
          <a:xfrm>
            <a:off x="9529138" y="4780261"/>
            <a:ext cx="2397759" cy="1237616"/>
          </a:xfrm>
          <a:prstGeom prst="rect">
            <a:avLst/>
          </a:prstGeom>
        </p:spPr>
      </p:pic>
    </p:spTree>
    <p:extLst>
      <p:ext uri="{BB962C8B-B14F-4D97-AF65-F5344CB8AC3E}">
        <p14:creationId xmlns:p14="http://schemas.microsoft.com/office/powerpoint/2010/main" val="306264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rtl="0"/>
            <a:r>
              <a:rPr lang="pt-br" sz="4800" i="1" dirty="0">
                <a:solidFill>
                  <a:srgbClr val="FFFFFF"/>
                </a:solidFill>
              </a:rPr>
              <a:t>Obrigado</a:t>
            </a:r>
          </a:p>
        </p:txBody>
      </p:sp>
      <p:sp>
        <p:nvSpPr>
          <p:cNvPr id="49" name="Retângulo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t-BR"/>
          </a:p>
        </p:txBody>
      </p:sp>
      <p:sp>
        <p:nvSpPr>
          <p:cNvPr id="3" name="Subtítulo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rtlCol="0">
            <a:normAutofit/>
          </a:bodyPr>
          <a:lstStyle/>
          <a:p>
            <a:pPr rtl="0"/>
            <a:r>
              <a:rPr lang="pt-BR" dirty="0">
                <a:solidFill>
                  <a:srgbClr val="FFFFFF"/>
                </a:solidFill>
              </a:rPr>
              <a:t>.</a:t>
            </a:r>
            <a:endParaRPr lang="pt-br"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theme/theme1.xml><?xml version="1.0" encoding="utf-8"?>
<a:theme xmlns:a="http://schemas.openxmlformats.org/drawingml/2006/main" name="Personalizado">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20_TF56160789" id="{80AA9D2D-EE59-4148-A11E-A51EEE828B28}" vid="{AEAFD717-D3C8-4034-8F7E-D5220B0CCEB8}"/>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{53BB470D-E88E-4397-8AAB-88FC2FBFACD9}tf56160789_win32</Template>
  <TotalTime>26680</TotalTime>
  <Words>341</Words>
  <Application>Microsoft Office PowerPoint</Application>
  <PresentationFormat>Widescreen</PresentationFormat>
  <Paragraphs>22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Bookman Old Style</vt:lpstr>
      <vt:lpstr>Calibri</vt:lpstr>
      <vt:lpstr>Franklin Gothic Book</vt:lpstr>
      <vt:lpstr>Personalizado</vt:lpstr>
      <vt:lpstr>Alertas de Alteração de Volumetria com Arima</vt:lpstr>
      <vt:lpstr>1. Introdução </vt:lpstr>
      <vt:lpstr>2. Coleta de Dados </vt:lpstr>
      <vt:lpstr>3. Análise e Exploração dos Dados  </vt:lpstr>
      <vt:lpstr>4. Criação de Modelos Preditivos </vt:lpstr>
      <vt:lpstr>5. Apresentação dos Resultados  </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Danilo Lira de Lima</dc:creator>
  <cp:lastModifiedBy>Danilo Lira de Lima</cp:lastModifiedBy>
  <cp:revision>17</cp:revision>
  <dcterms:created xsi:type="dcterms:W3CDTF">2023-10-01T13:01:58Z</dcterms:created>
  <dcterms:modified xsi:type="dcterms:W3CDTF">2024-02-03T18:54:57Z</dcterms:modified>
</cp:coreProperties>
</file>